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1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7CB15-30F7-4B36-A1F0-39A44697C87B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0EBB4-0106-4F38-87AB-C8DFEF54C00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0EBB4-0106-4F38-87AB-C8DFEF54C003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19/12/2012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Imagen" descr="navid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28597" y="571480"/>
          <a:ext cx="8215371" cy="6879732"/>
        </p:xfrm>
        <a:graphic>
          <a:graphicData uri="http://schemas.openxmlformats.org/drawingml/2006/table">
            <a:tbl>
              <a:tblPr/>
              <a:tblGrid>
                <a:gridCol w="3976695"/>
                <a:gridCol w="4238676"/>
              </a:tblGrid>
              <a:tr h="280247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MÁXIMA ANUAL: 40 días semanales 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924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MÁXIMA DIARIA:  9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064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DESCANSO JORNADA: 15 minutos en jornadas de mas de 6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064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DESCANSO DIARIO: 12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0649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DESCANSO SEMANAL: día y medio ininterrumpido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064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MENORES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DE 18 AÑOS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MÁXIMA DIARIA: 8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4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DESCANSO JORNADA: 30 minutos en jornada continuada de 4.5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4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DESCANSO SEMANAL: 2 días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TRABAJOS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NOCTURNO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22:00 hasta las 6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No pueden hacer horas extra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No pueden no pueden hacerlo los  menores  el trabajo nocturno 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JORNADA LABORAL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  <a:latin typeface="Bauhaus 93" pitchFamily="82" charset="0"/>
              </a:rPr>
              <a:t>FELIZ NAVIDAD</a:t>
            </a:r>
            <a:endParaRPr lang="es-ES" dirty="0">
              <a:solidFill>
                <a:srgbClr val="FF0000"/>
              </a:solidFill>
              <a:latin typeface="Bauhaus 93" pitchFamily="82" charset="0"/>
            </a:endParaRPr>
          </a:p>
        </p:txBody>
      </p:sp>
      <p:pic>
        <p:nvPicPr>
          <p:cNvPr id="4" name="3 Marcador de contenido" descr="fondos-de-navidad-p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892" y="1554163"/>
            <a:ext cx="6034616" cy="45259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002060"/>
                </a:solidFill>
                <a:latin typeface="Britannic Bold" pitchFamily="34" charset="0"/>
              </a:rPr>
              <a:t>Concepto de Derecho</a:t>
            </a:r>
            <a:endParaRPr lang="es-ES" dirty="0">
              <a:solidFill>
                <a:srgbClr val="002060"/>
              </a:solidFill>
              <a:latin typeface="Britannic Bold" pitchFamily="34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4525963"/>
          </a:xfrm>
        </p:spPr>
        <p:txBody>
          <a:bodyPr/>
          <a:lstStyle/>
          <a:p>
            <a:r>
              <a:rPr lang="es-ES" sz="4800" dirty="0" smtClean="0">
                <a:solidFill>
                  <a:srgbClr val="00B0F0"/>
                </a:solidFill>
                <a:latin typeface="Century Schoolbook" pitchFamily="18" charset="0"/>
              </a:rPr>
              <a:t>Conjunto de normas, reglas y principios regulan las relaciones sociales que la convivencia humana han hecho necesaria en cada momento histórico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1026" name="Picture 2" descr="C:\Archivos de programa\Microsoft Office\MEDIA\CAGCAT10\j018329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28"/>
            <a:ext cx="1723644" cy="184891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002060"/>
                </a:solidFill>
                <a:latin typeface="Lucida Calligraphy" pitchFamily="66" charset="0"/>
              </a:rPr>
              <a:t>Parcelas del Derecho</a:t>
            </a:r>
            <a:endParaRPr lang="es-ES" dirty="0">
              <a:solidFill>
                <a:srgbClr val="002060"/>
              </a:solidFill>
              <a:latin typeface="Lucida Calligraphy" pitchFamily="66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PÚBLICO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Constitucional</a:t>
            </a:r>
          </a:p>
          <a:p>
            <a:pPr>
              <a:lnSpc>
                <a:spcPct val="90000"/>
              </a:lnSpc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Administrativo</a:t>
            </a:r>
          </a:p>
          <a:p>
            <a:pPr>
              <a:lnSpc>
                <a:spcPct val="90000"/>
              </a:lnSpc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Fiscal</a:t>
            </a:r>
          </a:p>
          <a:p>
            <a:pPr>
              <a:lnSpc>
                <a:spcPct val="90000"/>
              </a:lnSpc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Penal</a:t>
            </a:r>
          </a:p>
          <a:p>
            <a:pPr>
              <a:lnSpc>
                <a:spcPct val="90000"/>
              </a:lnSpc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Procesal</a:t>
            </a:r>
          </a:p>
          <a:p>
            <a:pPr>
              <a:lnSpc>
                <a:spcPct val="90000"/>
              </a:lnSpc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lnSpc>
                <a:spcPct val="90000"/>
              </a:lnSpc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Internacional Público</a:t>
            </a:r>
          </a:p>
          <a:p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PRIVADO</a:t>
            </a:r>
          </a:p>
          <a:p>
            <a:pPr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Mercantil</a:t>
            </a:r>
          </a:p>
          <a:p>
            <a:pPr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Civil</a:t>
            </a:r>
          </a:p>
          <a:p>
            <a:pPr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Laboral o del Trabajo</a:t>
            </a:r>
          </a:p>
          <a:p>
            <a:pPr>
              <a:defRPr/>
            </a:pPr>
            <a:endParaRPr lang="es-ES" b="1" dirty="0">
              <a:solidFill>
                <a:srgbClr val="00B0F0"/>
              </a:solidFill>
              <a:latin typeface="Lucida Handwriting" pitchFamily="66" charset="0"/>
            </a:endParaRPr>
          </a:p>
          <a:p>
            <a:pPr>
              <a:defRPr/>
            </a:pPr>
            <a:r>
              <a:rPr lang="es-ES" b="1" dirty="0">
                <a:solidFill>
                  <a:srgbClr val="00B0F0"/>
                </a:solidFill>
                <a:latin typeface="Lucida Handwriting" pitchFamily="66" charset="0"/>
              </a:rPr>
              <a:t>Internacional Privado</a:t>
            </a:r>
          </a:p>
          <a:p>
            <a:endParaRPr lang="es-ES" dirty="0">
              <a:latin typeface="Lucida Handwriting" pitchFamily="66" charset="0"/>
            </a:endParaRPr>
          </a:p>
        </p:txBody>
      </p:sp>
      <p:pic>
        <p:nvPicPr>
          <p:cNvPr id="7" name="6 Imagen" descr="fondos-de-navid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875620"/>
            <a:ext cx="2643174" cy="198238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600" b="1" dirty="0" smtClean="0">
                <a:solidFill>
                  <a:srgbClr val="002060"/>
                </a:solidFill>
                <a:latin typeface="Eras Demi ITC" pitchFamily="34" charset="0"/>
              </a:rPr>
              <a:t>Quién puede firmar un contrato de trabajo</a:t>
            </a:r>
            <a:r>
              <a:rPr lang="es-ES" sz="3600" dirty="0" smtClean="0">
                <a:solidFill>
                  <a:srgbClr val="002060"/>
                </a:solidFill>
                <a:latin typeface="Eras Demi ITC" pitchFamily="34" charset="0"/>
              </a:rPr>
              <a:t>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s-ES" dirty="0" smtClean="0">
                <a:solidFill>
                  <a:srgbClr val="00B0F0"/>
                </a:solidFill>
                <a:latin typeface="Broadway" pitchFamily="82" charset="0"/>
              </a:rPr>
              <a:t>Los </a:t>
            </a:r>
            <a:r>
              <a:rPr lang="es-ES" dirty="0">
                <a:solidFill>
                  <a:srgbClr val="00B0F0"/>
                </a:solidFill>
                <a:latin typeface="Broadway" pitchFamily="82" charset="0"/>
              </a:rPr>
              <a:t>mayores de edad (18 años).</a:t>
            </a:r>
          </a:p>
          <a:p>
            <a:pPr lvl="1"/>
            <a:r>
              <a:rPr lang="es-ES" dirty="0">
                <a:solidFill>
                  <a:srgbClr val="00B0F0"/>
                </a:solidFill>
                <a:latin typeface="Broadway" pitchFamily="82" charset="0"/>
              </a:rPr>
              <a:t>Los menores de 18 años legalmente emancipados.</a:t>
            </a:r>
          </a:p>
          <a:p>
            <a:pPr lvl="1"/>
            <a:r>
              <a:rPr lang="es-ES" dirty="0">
                <a:solidFill>
                  <a:srgbClr val="00B0F0"/>
                </a:solidFill>
                <a:latin typeface="Broadway" pitchFamily="82" charset="0"/>
              </a:rPr>
              <a:t>Los mayores de 16 y menores de 18 si tienen autorización de los padres o de quien los tenga a su cargo. Si viven de forma independiente, con el consentimiento expreso o tácito de sus padres o tutores.</a:t>
            </a:r>
          </a:p>
          <a:p>
            <a:pPr lvl="1"/>
            <a:r>
              <a:rPr lang="es-ES" dirty="0">
                <a:solidFill>
                  <a:srgbClr val="00B0F0"/>
                </a:solidFill>
                <a:latin typeface="Broadway" pitchFamily="82" charset="0"/>
              </a:rPr>
              <a:t>Los extranjeros de acuerdo con la legislación que les sea aplicable.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posición de imagen" descr="navidad_33_20121119_142725242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031" r="7031"/>
          <a:stretch>
            <a:fillRect/>
          </a:stretch>
        </p:blipFill>
        <p:spPr/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dirty="0" smtClean="0">
                <a:solidFill>
                  <a:srgbClr val="FF0000"/>
                </a:solidFill>
                <a:latin typeface="Imprint MT Shadow" pitchFamily="82" charset="0"/>
                <a:ea typeface="+mn-ea"/>
                <a:cs typeface="+mn-cs"/>
              </a:rPr>
              <a:t>feliz 2013</a:t>
            </a:r>
            <a:br>
              <a:rPr lang="es-ES" sz="4800" dirty="0" smtClean="0">
                <a:solidFill>
                  <a:srgbClr val="FF0000"/>
                </a:solidFill>
                <a:latin typeface="Imprint MT Shadow" pitchFamily="82" charset="0"/>
                <a:ea typeface="+mn-ea"/>
                <a:cs typeface="+mn-cs"/>
              </a:rPr>
            </a:br>
            <a:r>
              <a:rPr lang="es-ES" sz="4800" dirty="0" smtClean="0">
                <a:solidFill>
                  <a:srgbClr val="FF0000"/>
                </a:solidFill>
                <a:latin typeface="Imprint MT Shadow" pitchFamily="82" charset="0"/>
                <a:ea typeface="+mn-ea"/>
                <a:cs typeface="+mn-cs"/>
              </a:rPr>
              <a:t>feliz 2013</a:t>
            </a:r>
            <a:endParaRPr lang="es-ES" sz="4800" dirty="0">
              <a:solidFill>
                <a:srgbClr val="FF0000"/>
              </a:solidFill>
              <a:latin typeface="Imprint MT Shadow" pitchFamily="82" charset="0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s-ES" sz="7200" dirty="0" smtClean="0">
                <a:solidFill>
                  <a:srgbClr val="FF0000"/>
                </a:solidFill>
                <a:latin typeface="Imprint MT Shadow" pitchFamily="82" charset="0"/>
              </a:rPr>
              <a:t>Feliz 2013</a:t>
            </a:r>
            <a:endParaRPr lang="es-ES" sz="7200" dirty="0">
              <a:solidFill>
                <a:srgbClr val="FF0000"/>
              </a:solidFill>
              <a:latin typeface="Imprint MT Shadow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28596" y="500043"/>
          <a:ext cx="8429684" cy="6143667"/>
        </p:xfrm>
        <a:graphic>
          <a:graphicData uri="http://schemas.openxmlformats.org/drawingml/2006/table">
            <a:tbl>
              <a:tblPr/>
              <a:tblGrid>
                <a:gridCol w="4143404"/>
                <a:gridCol w="4286280"/>
              </a:tblGrid>
              <a:tr h="185738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MÁXIMA ANUAL: 40 días semanales 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652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MÁXIMA DIARIA:  9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652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DESCANSO JORNADA: 15 minutos en jornadas de mas de 6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652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DESCANSO DIARIO: 12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652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DESCANSO SEMANAL: día y medio ininterrumpido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652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MENORES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DE 18 AÑOS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MÁXIMA DIARIA: 8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5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DESCANSO JORNADA: 30 minutos en jornada continuada de 4.5 horas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5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latin typeface="Calibri"/>
                          <a:ea typeface="Times New Roman"/>
                          <a:cs typeface="Calibri"/>
                        </a:rPr>
                        <a:t>DESCANSO SEMANAL: 2 días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6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TRABAJOS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NOCTURNO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22:00 hasta las 6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No pueden hacer horas extra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latin typeface="Calibri"/>
                          <a:ea typeface="Times New Roman"/>
                          <a:cs typeface="Calibri"/>
                        </a:rPr>
                        <a:t>No pueden no pueden hacerlo los  menores  el trabajo nocturno </a:t>
                      </a:r>
                    </a:p>
                  </a:txBody>
                  <a:tcPr marL="29171" marR="29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JORNADA LABORAL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Feliz-navidad-y-prospero-año-nuevo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294</Words>
  <PresentationFormat>Presentación en pantalla (4:3)</PresentationFormat>
  <Paragraphs>66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Viajes</vt:lpstr>
      <vt:lpstr>Diapositiva 1</vt:lpstr>
      <vt:lpstr>Diapositiva 2</vt:lpstr>
      <vt:lpstr>FELIZ NAVIDAD</vt:lpstr>
      <vt:lpstr>Concepto de Derecho</vt:lpstr>
      <vt:lpstr>Parcelas del Derecho</vt:lpstr>
      <vt:lpstr>Quién puede firmar un contrato de trabajo  </vt:lpstr>
      <vt:lpstr>feliz 2013 feliz 2013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IES PARQUE ALUCHE</cp:lastModifiedBy>
  <cp:revision>9</cp:revision>
  <dcterms:modified xsi:type="dcterms:W3CDTF">2012-12-19T16:47:08Z</dcterms:modified>
</cp:coreProperties>
</file>